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88" r:id="rId2"/>
    <p:sldId id="257" r:id="rId3"/>
    <p:sldId id="280" r:id="rId4"/>
    <p:sldId id="26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E96C2F0B-B6E3-4DBB-8D6D-4C5C160C9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E3B45-0B2A-4E8B-8D3F-B6F1FD206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97670-38F9-4F53-8281-D2890344AF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53250" y="814388"/>
            <a:ext cx="1962150" cy="52816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814388"/>
            <a:ext cx="5734050" cy="52816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75A61-1087-4821-A9BD-DB4F1A18A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B4EB-1020-49A4-8EF1-BC08ADAF7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1FEF7-2F84-4576-94C1-7658A2DA5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673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983B0-2E97-4344-AAF6-E54A8886A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DF98F-87CC-4514-919C-6B61E798B5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A5F82-571D-4638-A564-F642C9825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C7554-D23D-4F91-B1FA-74A36F172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B225F-9969-4179-A0EB-B8B5ED53D9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D8604-F2B5-4F3A-8C02-A147FC7F4D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152400" y="314325"/>
            <a:ext cx="847725" cy="6543675"/>
            <a:chOff x="96" y="198"/>
            <a:chExt cx="534" cy="4122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 rot="5400000" flipH="1">
              <a:off x="82" y="1995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 rot="5400000" flipH="1">
              <a:off x="82" y="258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5400000" flipH="1">
              <a:off x="83" y="3778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5400000" flipH="1">
              <a:off x="82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41325" y="0"/>
            <a:ext cx="276225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flipH="1">
            <a:off x="547688" y="1703388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sp>
        <p:nvSpPr>
          <p:cNvPr id="2065" name="Oval 17"/>
          <p:cNvSpPr>
            <a:spLocks noChangeArrowheads="1"/>
          </p:cNvSpPr>
          <p:nvPr/>
        </p:nvSpPr>
        <p:spPr bwMode="auto">
          <a:xfrm>
            <a:off x="460375" y="17065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63550" y="1912938"/>
            <a:ext cx="1905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9209088" y="1676400"/>
            <a:ext cx="304800" cy="274638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7200" y="1739900"/>
            <a:ext cx="87518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kumimoji="1" lang="ru-RU"/>
          </a:p>
        </p:txBody>
      </p:sp>
      <p:grpSp>
        <p:nvGrpSpPr>
          <p:cNvPr id="1033" name="Group 21"/>
          <p:cNvGrpSpPr>
            <a:grpSpLocks/>
          </p:cNvGrpSpPr>
          <p:nvPr/>
        </p:nvGrpSpPr>
        <p:grpSpPr bwMode="auto">
          <a:xfrm>
            <a:off x="150813" y="0"/>
            <a:ext cx="849312" cy="6858000"/>
            <a:chOff x="95" y="0"/>
            <a:chExt cx="535" cy="4320"/>
          </a:xfrm>
        </p:grpSpPr>
        <p:sp>
          <p:nvSpPr>
            <p:cNvPr id="2070" name="AutoShape 22"/>
            <p:cNvSpPr>
              <a:spLocks noChangeArrowheads="1"/>
            </p:cNvSpPr>
            <p:nvPr/>
          </p:nvSpPr>
          <p:spPr bwMode="auto">
            <a:xfrm rot="-5400000">
              <a:off x="82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34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4388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5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4113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2513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1513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7660535-69CF-4DD1-8BAF-6583C9CA8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nimBg="1" autoUpdateAnimBg="0"/>
      <p:bldP spid="2067" grpId="0" animBg="1" autoUpdateAnimBg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../../../klaudy/&#1056;&#1072;&#1073;&#1086;&#1095;&#1080;&#1081;%20&#1089;&#1090;&#1086;&#1083;/&#1084;&#1085;&#1086;&#1075;&#1086;&#1075;&#1088;&#1072;&#1085;&#1085;&#1080;&#1082;&#1080;_67.1/piramida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encrypted-tbn1.gstatic.com/images?q=tbn:ANd9GcS4XmhFkl-bI4wejiVRmGMMCdlztri7E51KV4CFO5YpcV1Kjca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iki.iteach.ru/images/1/12/00_clip_image072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650"/>
            <a:ext cx="7772400" cy="2185214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Тема уроку:</a:t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dirty="0" err="1" smtClean="0">
                <a:solidFill>
                  <a:srgbClr val="FFFF00"/>
                </a:solidFill>
              </a:rPr>
              <a:t>”</a:t>
            </a:r>
            <a:r>
              <a:rPr lang="uk-UA" sz="4800" dirty="0" err="1" smtClean="0">
                <a:solidFill>
                  <a:srgbClr val="FFFF00"/>
                </a:solidFill>
              </a:rPr>
              <a:t>Розв</a:t>
            </a:r>
            <a:r>
              <a:rPr lang="en-US" sz="4800" dirty="0" smtClean="0">
                <a:solidFill>
                  <a:srgbClr val="FFFF00"/>
                </a:solidFill>
              </a:rPr>
              <a:t>’</a:t>
            </a:r>
            <a:r>
              <a:rPr lang="uk-UA" sz="4800" dirty="0" err="1" smtClean="0">
                <a:solidFill>
                  <a:srgbClr val="FFFF00"/>
                </a:solidFill>
              </a:rPr>
              <a:t>язування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err="1" smtClean="0">
                <a:solidFill>
                  <a:srgbClr val="FFFF00"/>
                </a:solidFill>
              </a:rPr>
              <a:t>задач”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600400"/>
          </a:xfrm>
        </p:spPr>
        <p:txBody>
          <a:bodyPr/>
          <a:lstStyle/>
          <a:p>
            <a:r>
              <a:rPr lang="uk-UA" dirty="0" smtClean="0"/>
              <a:t> Мета уроку: </a:t>
            </a:r>
            <a:endParaRPr lang="uk-UA" dirty="0" smtClean="0"/>
          </a:p>
          <a:p>
            <a:pPr>
              <a:buFont typeface="Arial" pitchFamily="34" charset="0"/>
              <a:buChar char="•"/>
            </a:pP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Узагальнити 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та систематизувати знання </a:t>
            </a:r>
            <a:endParaRPr lang="uk-UA" sz="2200" i="1" dirty="0" smtClean="0">
              <a:solidFill>
                <a:schemeClr val="accent5">
                  <a:lumMod val="90000"/>
                </a:schemeClr>
              </a:solidFill>
            </a:endParaRPr>
          </a:p>
          <a:p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 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про теорему Піфагора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Формувати 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вміння розв’язувати задачі на застосування теореми Піфагора. </a:t>
            </a:r>
            <a:endParaRPr lang="uk-UA" sz="2200" i="1" dirty="0" smtClean="0">
              <a:solidFill>
                <a:schemeClr val="accent5">
                  <a:lumMod val="9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Розвивати 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увагу, логічне мислення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 </a:t>
            </a:r>
            <a:r>
              <a:rPr lang="uk-UA" sz="2200" i="1" dirty="0" smtClean="0">
                <a:solidFill>
                  <a:schemeClr val="accent5">
                    <a:lumMod val="90000"/>
                  </a:schemeClr>
                </a:solidFill>
              </a:rPr>
              <a:t>Виховувати працьовитість, цікавість до математики.</a:t>
            </a:r>
            <a:endParaRPr lang="ru-RU" sz="2200" i="1" dirty="0">
              <a:solidFill>
                <a:schemeClr val="accent5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Розв'яжіть нас)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139952" y="1498883"/>
            <a:ext cx="4896544" cy="4801314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800" b="1" dirty="0">
                <a:solidFill>
                  <a:srgbClr val="FFFF00"/>
                </a:solidFill>
              </a:rPr>
              <a:t>1) «Зламаний бамбук.» </a:t>
            </a:r>
            <a:endParaRPr lang="ru-RU" sz="1800" b="1" dirty="0">
              <a:solidFill>
                <a:srgbClr val="FFFF00"/>
              </a:solidFill>
            </a:endParaRPr>
          </a:p>
          <a:p>
            <a:pPr algn="just"/>
            <a:r>
              <a:rPr lang="uk-UA" sz="1800" b="1" dirty="0">
                <a:solidFill>
                  <a:srgbClr val="FFFF00"/>
                </a:solidFill>
              </a:rPr>
              <a:t>Бамбук, що має 40 ліктів у висоту, було зламано вітром. Його верхівка торкнулася землі за 20 ліктів від основи стовбура. Скажи, о мудрий математик, на якій відстані від землі було зламано бамбук? </a:t>
            </a:r>
            <a:endParaRPr lang="ru-RU" sz="1800" b="1" dirty="0">
              <a:solidFill>
                <a:srgbClr val="FFFF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800" b="1" dirty="0">
              <a:solidFill>
                <a:srgbClr val="FFFF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uk-UA" sz="1800" b="1" dirty="0">
                <a:solidFill>
                  <a:srgbClr val="FFFF00"/>
                </a:solidFill>
              </a:rPr>
              <a:t>2)  «Дві вежі».</a:t>
            </a:r>
            <a:endParaRPr lang="ru-RU" sz="1800" b="1" dirty="0">
              <a:solidFill>
                <a:srgbClr val="FFFF00"/>
              </a:solidFill>
            </a:endParaRPr>
          </a:p>
          <a:p>
            <a:pPr algn="just"/>
            <a:r>
              <a:rPr lang="uk-UA" sz="1800" b="1" dirty="0">
                <a:solidFill>
                  <a:srgbClr val="FFFF00"/>
                </a:solidFill>
              </a:rPr>
              <a:t>Дві вежі висотою 30 і 40 фунтів, розміщено одна від одної на відстані 50 фунтів. Між ними знаходиться фонтан, до якого одночасно з маківок веж з однаковою швидкістю вилетіли два голуби. Яка відстань від </a:t>
            </a:r>
            <a:endParaRPr lang="ru-RU" sz="1800" b="1" dirty="0">
              <a:solidFill>
                <a:srgbClr val="FFFF00"/>
              </a:solidFill>
            </a:endParaRPr>
          </a:p>
          <a:p>
            <a:pPr algn="just"/>
            <a:r>
              <a:rPr lang="uk-UA" sz="1800" b="1" dirty="0">
                <a:solidFill>
                  <a:srgbClr val="FFFF00"/>
                </a:solidFill>
              </a:rPr>
              <a:t>фонтана до кожної з двох веж, якщо голуби долетіли до фонтана одночасно</a:t>
            </a:r>
            <a:r>
              <a:rPr lang="uk-UA" sz="1800" dirty="0">
                <a:solidFill>
                  <a:srgbClr val="FFFF00"/>
                </a:solidFill>
              </a:rPr>
              <a:t>.</a:t>
            </a:r>
            <a:endParaRPr lang="ru-RU" sz="1800" dirty="0">
              <a:solidFill>
                <a:srgbClr val="FFFF00"/>
              </a:solidFill>
            </a:endParaRPr>
          </a:p>
        </p:txBody>
      </p:sp>
      <p:pic>
        <p:nvPicPr>
          <p:cNvPr id="6" name="Рисунок 5" descr="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60848"/>
            <a:ext cx="223224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Содержимое 6" descr="6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861048"/>
            <a:ext cx="28575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Підсумок: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1). Назва прямокутного трикутника зі сторонами 3, 4, 5.    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2). Сторона прямокутного трикутника яка лежить проти прямого кута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3). Прямокутні трикутники, сторони яких виражаються цілими числами, називаються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4). Як називаються сторони прямокутного трикутника, які не лежать проти прямого кута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5). Катет, який не лежить проти даного кута.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r>
              <a:rPr lang="uk-UA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6). Катет, який лежить проти даного кута  </a:t>
            </a:r>
            <a:r>
              <a:rPr lang="uk-UA" sz="2000" dirty="0" smtClean="0">
                <a:solidFill>
                  <a:srgbClr val="FFFF00"/>
                </a:solidFill>
              </a:rPr>
              <a:t>.</a:t>
            </a:r>
            <a:endParaRPr lang="ru-RU" sz="20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495550" y="2867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547813" y="549275"/>
            <a:ext cx="6910387" cy="1295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r>
              <a:rPr lang="ru-RU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Теорема</a:t>
            </a:r>
          </a:p>
          <a:p>
            <a:r>
              <a:rPr lang="ru-RU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</a:t>
            </a:r>
            <a:r>
              <a:rPr lang="ru-RU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іфагора</a:t>
            </a:r>
            <a:endParaRPr lang="ru-RU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62469" name="Picture 5" descr="r007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5373688"/>
            <a:ext cx="140335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1143000" y="6215063"/>
            <a:ext cx="74882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</a:pPr>
            <a:endParaRPr lang="ru-RU" sz="1200">
              <a:solidFill>
                <a:srgbClr val="FFFF00"/>
              </a:solidFill>
            </a:endParaRPr>
          </a:p>
        </p:txBody>
      </p:sp>
      <p:pic>
        <p:nvPicPr>
          <p:cNvPr id="10" name="Picture 14" descr="алгебр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916832"/>
            <a:ext cx="483118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483768" y="4869160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ru-RU" sz="2400" b="1" dirty="0" smtClean="0">
                <a:solidFill>
                  <a:srgbClr val="FFFF00"/>
                </a:solidFill>
              </a:rPr>
              <a:t>В </a:t>
            </a:r>
            <a:r>
              <a:rPr lang="ru-RU" sz="2400" b="1" dirty="0" err="1" smtClean="0">
                <a:solidFill>
                  <a:srgbClr val="FFFF00"/>
                </a:solidFill>
              </a:rPr>
              <a:t>прямокутному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трикутнику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_________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гіпотенузи</a:t>
            </a:r>
            <a:r>
              <a:rPr lang="ru-RU" sz="2400" b="1" dirty="0" smtClean="0">
                <a:solidFill>
                  <a:srgbClr val="FFFF00"/>
                </a:solidFill>
              </a:rPr>
              <a:t>  </a:t>
            </a:r>
            <a:r>
              <a:rPr lang="ru-RU" sz="2400" b="1" dirty="0" err="1" smtClean="0">
                <a:solidFill>
                  <a:srgbClr val="FFFF00"/>
                </a:solidFill>
              </a:rPr>
              <a:t>дорівнює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_____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</a:rPr>
              <a:t>________________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катетів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071563" y="242193"/>
            <a:ext cx="7772400" cy="1384995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</a:rPr>
              <a:t>Девізом  уроку хай стануть слова: </a:t>
            </a:r>
            <a:r>
              <a:rPr lang="uk-UA" sz="2800" b="1" i="1" dirty="0" smtClean="0">
                <a:solidFill>
                  <a:srgbClr val="FFFF00"/>
                </a:solidFill>
                <a:latin typeface="Book Antiqua" pitchFamily="18" charset="0"/>
              </a:rPr>
              <a:t>«Світ, що нас оточує, - це світ геометрії. Тож давайте його пізнавати</a:t>
            </a:r>
            <a:r>
              <a:rPr lang="uk-UA" sz="2800" b="1" i="1" dirty="0" smtClean="0">
                <a:solidFill>
                  <a:srgbClr val="FFFF00"/>
                </a:solidFill>
                <a:latin typeface="Book Antiqua" pitchFamily="18" charset="0"/>
              </a:rPr>
              <a:t>!»</a:t>
            </a:r>
            <a:endParaRPr lang="ru-RU" sz="2800" i="1" dirty="0" smtClean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1143000" y="2636913"/>
            <a:ext cx="3789040" cy="2592288"/>
          </a:xfrm>
        </p:spPr>
        <p:txBody>
          <a:bodyPr/>
          <a:lstStyle/>
          <a:p>
            <a:r>
              <a:rPr lang="uk-UA" dirty="0" smtClean="0"/>
              <a:t>Скласти кросворд за зразком: </a:t>
            </a:r>
          </a:p>
          <a:p>
            <a:r>
              <a:rPr lang="uk-UA" dirty="0" smtClean="0"/>
              <a:t>Придумати по 1 цікавому питанню щодо життя Піфагора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3088" name="Picture 16" descr="Картинки по запросу кросворд про піфагора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580112" y="2132856"/>
            <a:ext cx="315067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868502"/>
            <a:ext cx="7772400" cy="707886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Рекламна пауза</a:t>
            </a:r>
            <a:endParaRPr lang="ru-RU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66800" y="1981200"/>
            <a:ext cx="3505200" cy="533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ru-RU" sz="2800" dirty="0">
              <a:solidFill>
                <a:srgbClr val="F5F51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00" name="Rectangle 1028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67300" y="3068638"/>
            <a:ext cx="4076700" cy="609600"/>
          </a:xfrm>
        </p:spPr>
        <p:txBody>
          <a:bodyPr/>
          <a:lstStyle/>
          <a:p>
            <a:pPr eaLnBrk="1" hangingPunct="1">
              <a:defRPr/>
            </a:pPr>
            <a:endParaRPr lang="ru-RU" sz="2400" b="1" dirty="0">
              <a:solidFill>
                <a:srgbClr val="F5F51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400" b="1" dirty="0">
              <a:solidFill>
                <a:srgbClr val="F5F51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19" name="Text Box 1047"/>
          <p:cNvSpPr txBox="1">
            <a:spLocks noChangeArrowheads="1"/>
          </p:cNvSpPr>
          <p:nvPr/>
        </p:nvSpPr>
        <p:spPr bwMode="auto">
          <a:xfrm>
            <a:off x="3048000" y="23622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111" name="Text Box 1055"/>
          <p:cNvSpPr txBox="1">
            <a:spLocks noChangeArrowheads="1"/>
          </p:cNvSpPr>
          <p:nvPr/>
        </p:nvSpPr>
        <p:spPr bwMode="auto">
          <a:xfrm>
            <a:off x="5257800" y="4800600"/>
            <a:ext cx="32766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endParaRPr lang="ru-RU" sz="2400" b="1" i="1">
              <a:solidFill>
                <a:srgbClr val="B7F40C"/>
              </a:solidFill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endParaRPr lang="ru-RU" sz="2400" b="1" i="1">
              <a:solidFill>
                <a:srgbClr val="B7F40C"/>
              </a:solidFill>
            </a:endParaRP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30" name="Объект 6"/>
          <p:cNvPicPr>
            <a:picLocks noChangeArrowheads="1"/>
          </p:cNvPicPr>
          <p:nvPr/>
        </p:nvPicPr>
        <p:blipFill>
          <a:blip r:embed="rId2" cstate="print"/>
          <a:srcRect t="-751" b="-1199"/>
          <a:stretch>
            <a:fillRect/>
          </a:stretch>
        </p:blipFill>
        <p:spPr bwMode="auto">
          <a:xfrm>
            <a:off x="1331640" y="2780928"/>
            <a:ext cx="866775" cy="866775"/>
          </a:xfrm>
          <a:prstGeom prst="rect">
            <a:avLst/>
          </a:prstGeom>
          <a:noFill/>
        </p:spPr>
      </p:pic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133" name="Объект 7"/>
          <p:cNvPicPr>
            <a:picLocks noChangeArrowheads="1"/>
          </p:cNvPicPr>
          <p:nvPr/>
        </p:nvPicPr>
        <p:blipFill>
          <a:blip r:embed="rId3" cstate="print"/>
          <a:srcRect t="-1003" b="-1202"/>
          <a:stretch>
            <a:fillRect/>
          </a:stretch>
        </p:blipFill>
        <p:spPr bwMode="auto">
          <a:xfrm>
            <a:off x="2699792" y="3645024"/>
            <a:ext cx="19446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4" name="Объект 10"/>
          <p:cNvPicPr>
            <a:picLocks noChangeArrowheads="1"/>
          </p:cNvPicPr>
          <p:nvPr/>
        </p:nvPicPr>
        <p:blipFill>
          <a:blip r:embed="rId4" cstate="print"/>
          <a:srcRect t="-751" r="-89" b="-1199"/>
          <a:stretch>
            <a:fillRect/>
          </a:stretch>
        </p:blipFill>
        <p:spPr bwMode="auto">
          <a:xfrm>
            <a:off x="4211960" y="2636912"/>
            <a:ext cx="14430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Объект 8"/>
          <p:cNvPicPr>
            <a:picLocks noChangeArrowheads="1"/>
          </p:cNvPicPr>
          <p:nvPr/>
        </p:nvPicPr>
        <p:blipFill>
          <a:blip r:embed="rId5" cstate="print"/>
          <a:srcRect t="-819" r="-89" b="-1559"/>
          <a:stretch>
            <a:fillRect/>
          </a:stretch>
        </p:blipFill>
        <p:spPr bwMode="auto">
          <a:xfrm>
            <a:off x="6660232" y="3573016"/>
            <a:ext cx="144303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" name="Объект 9"/>
          <p:cNvPicPr>
            <a:picLocks noChangeArrowheads="1"/>
          </p:cNvPicPr>
          <p:nvPr/>
        </p:nvPicPr>
        <p:blipFill>
          <a:blip r:embed="rId6" cstate="print"/>
          <a:srcRect t="-1003" b="-1202"/>
          <a:stretch>
            <a:fillRect/>
          </a:stretch>
        </p:blipFill>
        <p:spPr bwMode="auto">
          <a:xfrm>
            <a:off x="1619672" y="5013176"/>
            <a:ext cx="1738313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7" name="Объект 10"/>
          <p:cNvPicPr>
            <a:picLocks noChangeArrowheads="1"/>
          </p:cNvPicPr>
          <p:nvPr/>
        </p:nvPicPr>
        <p:blipFill>
          <a:blip r:embed="rId4" cstate="print"/>
          <a:srcRect t="-751" r="-89" b="-1199"/>
          <a:stretch>
            <a:fillRect/>
          </a:stretch>
        </p:blipFill>
        <p:spPr bwMode="auto">
          <a:xfrm>
            <a:off x="4716016" y="4869160"/>
            <a:ext cx="14430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 advAuto="1000"/>
      <p:bldP spid="2971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Єгипетський трикутник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  землеміри Стародавньо­го Єгипту для побудови прямого кута використовува­ли такий спосіб: брали мотузку, ділили її вузликами на 12 рівних частин і кінці зв'язували. Потім мотуз­ку натягували на кілки, щоб отримати трикутник зі сторонами 3, 4, 5.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4" name="Picture 11" descr="Изображение:00 clip image07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3456" y="4959350"/>
            <a:ext cx="2930544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728"/>
            <a:ext cx="7772400" cy="1569660"/>
          </a:xfrm>
        </p:spPr>
        <p:txBody>
          <a:bodyPr/>
          <a:lstStyle/>
          <a:p>
            <a:r>
              <a:rPr lang="uk-UA" sz="4800" i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Піфагорові трикутники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Прямокутні трикутники, сторони яких виражаються цілими числами, називаються </a:t>
            </a:r>
            <a:r>
              <a:rPr lang="uk-UA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піфагоровими</a:t>
            </a:r>
            <a:r>
              <a:rPr lang="uk-UA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(це трикутники зі сторонами </a:t>
            </a:r>
            <a:endParaRPr lang="uk-UA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4, 5;  </a:t>
            </a:r>
            <a:endParaRPr lang="uk-UA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5, 12, 13;   </a:t>
            </a:r>
            <a:endParaRPr lang="uk-UA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8, 15, 17 </a:t>
            </a:r>
            <a:r>
              <a:rPr lang="uk-UA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тощо</a:t>
            </a:r>
            <a:r>
              <a:rPr lang="uk-UA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).???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259632" y="1021812"/>
            <a:ext cx="7272808" cy="5632311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Твори велике, не обіцяючи великого.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Не заплющуй очей, коли хочеш спати, не проаналізувавши всіх своїх учинків за минулий день.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Тимчасова невдача краще за тимчасову удачу.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Не роби нічого ганебного ні в присутності інших, ні таємно.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Першим твоїм законом має бути повага до самого себе.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Лише неблагородна людина здатна в очі хвалити, а поза очі злословити.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Роби лиш те, що в майбутньому не засмутить тебе.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</a:rPr>
              <a:t>Живи з людьми так, щоб твої друзі не стали недругами, а недруги стали друзями.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Рисунок 11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348880"/>
            <a:ext cx="4791075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Хто швидше?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Розв'яжіть нас)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Содержимое 3" descr="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2856"/>
            <a:ext cx="192401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139952" y="2006715"/>
            <a:ext cx="4896544" cy="3785652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Дано: АВС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рівнобічна трапеція АВ=4 см, ВС=5см,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=11 см.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Знайти: ВК.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Розв’язання: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>
              <a:solidFill>
                <a:srgbClr val="FFFF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Дано: ∆АВС- рівнобедрений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АС=а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АВ=ВС=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BD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– медіана.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Знайти: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BD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Розв’язання: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Высокое напряжение">
  <a:themeElements>
    <a:clrScheme name="7_Высокое напряжение 1">
      <a:dk1>
        <a:srgbClr val="001932"/>
      </a:dk1>
      <a:lt1>
        <a:srgbClr val="FFFFFF"/>
      </a:lt1>
      <a:dk2>
        <a:srgbClr val="2181B7"/>
      </a:dk2>
      <a:lt2>
        <a:srgbClr val="CCFFFF"/>
      </a:lt2>
      <a:accent1>
        <a:srgbClr val="99FFCC"/>
      </a:accent1>
      <a:accent2>
        <a:srgbClr val="01B0FF"/>
      </a:accent2>
      <a:accent3>
        <a:srgbClr val="ABC1D8"/>
      </a:accent3>
      <a:accent4>
        <a:srgbClr val="DADADA"/>
      </a:accent4>
      <a:accent5>
        <a:srgbClr val="CAFFE2"/>
      </a:accent5>
      <a:accent6>
        <a:srgbClr val="019FE7"/>
      </a:accent6>
      <a:hlink>
        <a:srgbClr val="6666FF"/>
      </a:hlink>
      <a:folHlink>
        <a:srgbClr val="1C6D9A"/>
      </a:folHlink>
    </a:clrScheme>
    <a:fontScheme name="7_Высокое напряжение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7_Высокое напряжение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Высокое напряжение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Высокое напряжение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Высокое напряжение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Высокое напряжение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Высокое напряжение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Высокое напряжение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Pyramida1</Template>
  <TotalTime>81</TotalTime>
  <Words>494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7_Высокое напряжение</vt:lpstr>
      <vt:lpstr>Тема уроку: ”Розв’язування задач”</vt:lpstr>
      <vt:lpstr>Слайд 2</vt:lpstr>
      <vt:lpstr>Девізом  уроку хай стануть слова: «Світ, що нас оточує, - це світ геометрії. Тож давайте його пізнавати!»</vt:lpstr>
      <vt:lpstr>Рекламна пауза</vt:lpstr>
      <vt:lpstr>Єгипетський трикутник</vt:lpstr>
      <vt:lpstr>Піфагорові трикутники</vt:lpstr>
      <vt:lpstr>Слайд 7</vt:lpstr>
      <vt:lpstr>Хто швидше?</vt:lpstr>
      <vt:lpstr>Розв'яжіть нас)</vt:lpstr>
      <vt:lpstr>Розв'яжіть нас)</vt:lpstr>
      <vt:lpstr>Підсумок: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2011-07-19T17:12:33Z</dcterms:created>
  <dcterms:modified xsi:type="dcterms:W3CDTF">2017-03-16T16:42:38Z</dcterms:modified>
</cp:coreProperties>
</file>